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301" r:id="rId3"/>
    <p:sldId id="302" r:id="rId4"/>
    <p:sldId id="305" r:id="rId5"/>
    <p:sldId id="306" r:id="rId6"/>
    <p:sldId id="309" r:id="rId7"/>
    <p:sldId id="310" r:id="rId8"/>
    <p:sldId id="311" r:id="rId9"/>
    <p:sldId id="312" r:id="rId10"/>
    <p:sldId id="313" r:id="rId11"/>
    <p:sldId id="314" r:id="rId12"/>
    <p:sldId id="319" r:id="rId13"/>
    <p:sldId id="320" r:id="rId14"/>
    <p:sldId id="321" r:id="rId15"/>
    <p:sldId id="322" r:id="rId16"/>
    <p:sldId id="323" r:id="rId17"/>
    <p:sldId id="32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3" autoAdjust="0"/>
    <p:restoredTop sz="86380" autoAdjust="0"/>
  </p:normalViewPr>
  <p:slideViewPr>
    <p:cSldViewPr>
      <p:cViewPr varScale="1">
        <p:scale>
          <a:sx n="80" d="100"/>
          <a:sy n="80" d="100"/>
        </p:scale>
        <p:origin x="38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304DA-DA01-48B5-B892-50F40A3D7911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25E59-055E-4080-8D22-074957B4F9B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7160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  <a:lvl2pPr>
              <a:defRPr>
                <a:latin typeface="Arial Narrow" pitchFamily="34" charset="0"/>
              </a:defRPr>
            </a:lvl2pPr>
            <a:lvl3pPr>
              <a:defRPr>
                <a:latin typeface="Arial Narrow" pitchFamily="34" charset="0"/>
              </a:defRPr>
            </a:lvl3pPr>
            <a:lvl4pPr>
              <a:defRPr>
                <a:latin typeface="Arial Narrow" pitchFamily="34" charset="0"/>
              </a:defRPr>
            </a:lvl4pPr>
            <a:lvl5pPr>
              <a:defRPr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70C0"/>
                </a:solidFill>
                <a:latin typeface="Arial Narrow" pitchFamily="34" charset="0"/>
              </a:defRPr>
            </a:lvl1pPr>
          </a:lstStyle>
          <a:p>
            <a:fld id="{A90C75D6-CE87-42D7-B7AD-513B53C795AF}" type="datetimeFigureOut">
              <a:rPr lang="en-CA" smtClean="0"/>
              <a:pPr/>
              <a:t>2018-01-08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Arial Narrow" pitchFamily="34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  <a:latin typeface="Arial Narrow" pitchFamily="34" charset="0"/>
              </a:defRPr>
            </a:lvl1pPr>
          </a:lstStyle>
          <a:p>
            <a:fld id="{1C075D53-B7CA-4842-96E2-C9DF0AE69C02}" type="slidenum">
              <a:rPr lang="en-CA" smtClean="0"/>
              <a:pPr/>
              <a:t>‹#›</a:t>
            </a:fld>
            <a:endParaRPr lang="en-CA"/>
          </a:p>
        </p:txBody>
      </p:sp>
      <p:pic>
        <p:nvPicPr>
          <p:cNvPr id="7" name="Picture 6" descr="french-clipart-french-club-project-md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382022" y="5009468"/>
            <a:ext cx="1761978" cy="18485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70C0"/>
          </a:solidFill>
          <a:latin typeface="Arial Narrow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70C0"/>
          </a:solidFill>
          <a:latin typeface="Arial Narrow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70C0"/>
          </a:solidFill>
          <a:latin typeface="Arial Narrow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70C0"/>
          </a:solidFill>
          <a:latin typeface="Arial Narrow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70C0"/>
          </a:solidFill>
          <a:latin typeface="Arial Narrow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70C0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xels-photo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938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653137"/>
            <a:ext cx="7884368" cy="1368152"/>
          </a:xfrm>
        </p:spPr>
        <p:txBody>
          <a:bodyPr/>
          <a:lstStyle/>
          <a:p>
            <a:endParaRPr lang="en-CA" dirty="0">
              <a:latin typeface="Arial Narrow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0" y="3501008"/>
            <a:ext cx="9144000" cy="3356992"/>
          </a:xfrm>
          <a:custGeom>
            <a:avLst/>
            <a:gdLst>
              <a:gd name="connsiteX0" fmla="*/ 0 w 7920880"/>
              <a:gd name="connsiteY0" fmla="*/ 0 h 1584176"/>
              <a:gd name="connsiteX1" fmla="*/ 7920880 w 7920880"/>
              <a:gd name="connsiteY1" fmla="*/ 0 h 1584176"/>
              <a:gd name="connsiteX2" fmla="*/ 7920880 w 7920880"/>
              <a:gd name="connsiteY2" fmla="*/ 1584176 h 1584176"/>
              <a:gd name="connsiteX3" fmla="*/ 0 w 7920880"/>
              <a:gd name="connsiteY3" fmla="*/ 1584176 h 1584176"/>
              <a:gd name="connsiteX4" fmla="*/ 0 w 7920880"/>
              <a:gd name="connsiteY4" fmla="*/ 0 h 1584176"/>
              <a:gd name="connsiteX0" fmla="*/ 72008 w 7920880"/>
              <a:gd name="connsiteY0" fmla="*/ 0 h 2304256"/>
              <a:gd name="connsiteX1" fmla="*/ 7920880 w 7920880"/>
              <a:gd name="connsiteY1" fmla="*/ 720080 h 2304256"/>
              <a:gd name="connsiteX2" fmla="*/ 7920880 w 7920880"/>
              <a:gd name="connsiteY2" fmla="*/ 2304256 h 2304256"/>
              <a:gd name="connsiteX3" fmla="*/ 0 w 7920880"/>
              <a:gd name="connsiteY3" fmla="*/ 2304256 h 2304256"/>
              <a:gd name="connsiteX4" fmla="*/ 72008 w 7920880"/>
              <a:gd name="connsiteY4" fmla="*/ 0 h 2304256"/>
              <a:gd name="connsiteX0" fmla="*/ 72008 w 7920880"/>
              <a:gd name="connsiteY0" fmla="*/ 934803 h 3239059"/>
              <a:gd name="connsiteX1" fmla="*/ 7920880 w 7920880"/>
              <a:gd name="connsiteY1" fmla="*/ 1654883 h 3239059"/>
              <a:gd name="connsiteX2" fmla="*/ 7920880 w 7920880"/>
              <a:gd name="connsiteY2" fmla="*/ 3239059 h 3239059"/>
              <a:gd name="connsiteX3" fmla="*/ 0 w 7920880"/>
              <a:gd name="connsiteY3" fmla="*/ 3239059 h 3239059"/>
              <a:gd name="connsiteX4" fmla="*/ 72008 w 7920880"/>
              <a:gd name="connsiteY4" fmla="*/ 934803 h 3239059"/>
              <a:gd name="connsiteX0" fmla="*/ 0 w 7920880"/>
              <a:gd name="connsiteY0" fmla="*/ 934803 h 2518978"/>
              <a:gd name="connsiteX1" fmla="*/ 7920880 w 7920880"/>
              <a:gd name="connsiteY1" fmla="*/ 934802 h 2518978"/>
              <a:gd name="connsiteX2" fmla="*/ 7920880 w 7920880"/>
              <a:gd name="connsiteY2" fmla="*/ 2518978 h 2518978"/>
              <a:gd name="connsiteX3" fmla="*/ 0 w 7920880"/>
              <a:gd name="connsiteY3" fmla="*/ 2518978 h 2518978"/>
              <a:gd name="connsiteX4" fmla="*/ 0 w 7920880"/>
              <a:gd name="connsiteY4" fmla="*/ 934803 h 2518978"/>
              <a:gd name="connsiteX0" fmla="*/ 0 w 7920880"/>
              <a:gd name="connsiteY0" fmla="*/ 934803 h 2518978"/>
              <a:gd name="connsiteX1" fmla="*/ 7776864 w 7920880"/>
              <a:gd name="connsiteY1" fmla="*/ 1798898 h 2518978"/>
              <a:gd name="connsiteX2" fmla="*/ 7920880 w 7920880"/>
              <a:gd name="connsiteY2" fmla="*/ 2518978 h 2518978"/>
              <a:gd name="connsiteX3" fmla="*/ 0 w 7920880"/>
              <a:gd name="connsiteY3" fmla="*/ 2518978 h 2518978"/>
              <a:gd name="connsiteX4" fmla="*/ 0 w 7920880"/>
              <a:gd name="connsiteY4" fmla="*/ 934803 h 2518978"/>
              <a:gd name="connsiteX0" fmla="*/ 0 w 7920880"/>
              <a:gd name="connsiteY0" fmla="*/ 934803 h 2518978"/>
              <a:gd name="connsiteX1" fmla="*/ 7920880 w 7920880"/>
              <a:gd name="connsiteY1" fmla="*/ 1798898 h 2518978"/>
              <a:gd name="connsiteX2" fmla="*/ 7920880 w 7920880"/>
              <a:gd name="connsiteY2" fmla="*/ 2518978 h 2518978"/>
              <a:gd name="connsiteX3" fmla="*/ 0 w 7920880"/>
              <a:gd name="connsiteY3" fmla="*/ 2518978 h 2518978"/>
              <a:gd name="connsiteX4" fmla="*/ 0 w 7920880"/>
              <a:gd name="connsiteY4" fmla="*/ 934803 h 2518978"/>
              <a:gd name="connsiteX0" fmla="*/ 0 w 7920880"/>
              <a:gd name="connsiteY0" fmla="*/ 934803 h 2518978"/>
              <a:gd name="connsiteX1" fmla="*/ 7920880 w 7920880"/>
              <a:gd name="connsiteY1" fmla="*/ 1675007 h 2518978"/>
              <a:gd name="connsiteX2" fmla="*/ 7920880 w 7920880"/>
              <a:gd name="connsiteY2" fmla="*/ 2518978 h 2518978"/>
              <a:gd name="connsiteX3" fmla="*/ 0 w 7920880"/>
              <a:gd name="connsiteY3" fmla="*/ 2518978 h 2518978"/>
              <a:gd name="connsiteX4" fmla="*/ 0 w 7920880"/>
              <a:gd name="connsiteY4" fmla="*/ 934803 h 251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0880" h="2518978">
                <a:moveTo>
                  <a:pt x="0" y="934803"/>
                </a:moveTo>
                <a:cubicBezTo>
                  <a:pt x="2700944" y="0"/>
                  <a:pt x="5304589" y="1434980"/>
                  <a:pt x="7920880" y="1675007"/>
                </a:cubicBezTo>
                <a:lnTo>
                  <a:pt x="7920880" y="2518978"/>
                </a:lnTo>
                <a:lnTo>
                  <a:pt x="0" y="2518978"/>
                </a:lnTo>
                <a:lnTo>
                  <a:pt x="0" y="93480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-36512" y="3717032"/>
            <a:ext cx="9180512" cy="3356992"/>
          </a:xfrm>
          <a:custGeom>
            <a:avLst/>
            <a:gdLst>
              <a:gd name="connsiteX0" fmla="*/ 0 w 7920880"/>
              <a:gd name="connsiteY0" fmla="*/ 0 h 1584176"/>
              <a:gd name="connsiteX1" fmla="*/ 7920880 w 7920880"/>
              <a:gd name="connsiteY1" fmla="*/ 0 h 1584176"/>
              <a:gd name="connsiteX2" fmla="*/ 7920880 w 7920880"/>
              <a:gd name="connsiteY2" fmla="*/ 1584176 h 1584176"/>
              <a:gd name="connsiteX3" fmla="*/ 0 w 7920880"/>
              <a:gd name="connsiteY3" fmla="*/ 1584176 h 1584176"/>
              <a:gd name="connsiteX4" fmla="*/ 0 w 7920880"/>
              <a:gd name="connsiteY4" fmla="*/ 0 h 1584176"/>
              <a:gd name="connsiteX0" fmla="*/ 72008 w 7920880"/>
              <a:gd name="connsiteY0" fmla="*/ 0 h 2304256"/>
              <a:gd name="connsiteX1" fmla="*/ 7920880 w 7920880"/>
              <a:gd name="connsiteY1" fmla="*/ 720080 h 2304256"/>
              <a:gd name="connsiteX2" fmla="*/ 7920880 w 7920880"/>
              <a:gd name="connsiteY2" fmla="*/ 2304256 h 2304256"/>
              <a:gd name="connsiteX3" fmla="*/ 0 w 7920880"/>
              <a:gd name="connsiteY3" fmla="*/ 2304256 h 2304256"/>
              <a:gd name="connsiteX4" fmla="*/ 72008 w 7920880"/>
              <a:gd name="connsiteY4" fmla="*/ 0 h 2304256"/>
              <a:gd name="connsiteX0" fmla="*/ 72008 w 7920880"/>
              <a:gd name="connsiteY0" fmla="*/ 934803 h 3239059"/>
              <a:gd name="connsiteX1" fmla="*/ 7920880 w 7920880"/>
              <a:gd name="connsiteY1" fmla="*/ 1654883 h 3239059"/>
              <a:gd name="connsiteX2" fmla="*/ 7920880 w 7920880"/>
              <a:gd name="connsiteY2" fmla="*/ 3239059 h 3239059"/>
              <a:gd name="connsiteX3" fmla="*/ 0 w 7920880"/>
              <a:gd name="connsiteY3" fmla="*/ 3239059 h 3239059"/>
              <a:gd name="connsiteX4" fmla="*/ 72008 w 7920880"/>
              <a:gd name="connsiteY4" fmla="*/ 934803 h 3239059"/>
              <a:gd name="connsiteX0" fmla="*/ 0 w 7920880"/>
              <a:gd name="connsiteY0" fmla="*/ 934803 h 2518978"/>
              <a:gd name="connsiteX1" fmla="*/ 7920880 w 7920880"/>
              <a:gd name="connsiteY1" fmla="*/ 934802 h 2518978"/>
              <a:gd name="connsiteX2" fmla="*/ 7920880 w 7920880"/>
              <a:gd name="connsiteY2" fmla="*/ 2518978 h 2518978"/>
              <a:gd name="connsiteX3" fmla="*/ 0 w 7920880"/>
              <a:gd name="connsiteY3" fmla="*/ 2518978 h 2518978"/>
              <a:gd name="connsiteX4" fmla="*/ 0 w 7920880"/>
              <a:gd name="connsiteY4" fmla="*/ 934803 h 2518978"/>
              <a:gd name="connsiteX0" fmla="*/ 0 w 7920880"/>
              <a:gd name="connsiteY0" fmla="*/ 934803 h 2518978"/>
              <a:gd name="connsiteX1" fmla="*/ 7776864 w 7920880"/>
              <a:gd name="connsiteY1" fmla="*/ 1798898 h 2518978"/>
              <a:gd name="connsiteX2" fmla="*/ 7920880 w 7920880"/>
              <a:gd name="connsiteY2" fmla="*/ 2518978 h 2518978"/>
              <a:gd name="connsiteX3" fmla="*/ 0 w 7920880"/>
              <a:gd name="connsiteY3" fmla="*/ 2518978 h 2518978"/>
              <a:gd name="connsiteX4" fmla="*/ 0 w 7920880"/>
              <a:gd name="connsiteY4" fmla="*/ 934803 h 2518978"/>
              <a:gd name="connsiteX0" fmla="*/ 0 w 7920880"/>
              <a:gd name="connsiteY0" fmla="*/ 934803 h 2518978"/>
              <a:gd name="connsiteX1" fmla="*/ 7920880 w 7920880"/>
              <a:gd name="connsiteY1" fmla="*/ 1798898 h 2518978"/>
              <a:gd name="connsiteX2" fmla="*/ 7920880 w 7920880"/>
              <a:gd name="connsiteY2" fmla="*/ 2518978 h 2518978"/>
              <a:gd name="connsiteX3" fmla="*/ 0 w 7920880"/>
              <a:gd name="connsiteY3" fmla="*/ 2518978 h 2518978"/>
              <a:gd name="connsiteX4" fmla="*/ 0 w 7920880"/>
              <a:gd name="connsiteY4" fmla="*/ 934803 h 2518978"/>
              <a:gd name="connsiteX0" fmla="*/ 0 w 7920880"/>
              <a:gd name="connsiteY0" fmla="*/ 934803 h 2518978"/>
              <a:gd name="connsiteX1" fmla="*/ 7920880 w 7920880"/>
              <a:gd name="connsiteY1" fmla="*/ 1675007 h 2518978"/>
              <a:gd name="connsiteX2" fmla="*/ 7920880 w 7920880"/>
              <a:gd name="connsiteY2" fmla="*/ 2518978 h 2518978"/>
              <a:gd name="connsiteX3" fmla="*/ 0 w 7920880"/>
              <a:gd name="connsiteY3" fmla="*/ 2518978 h 2518978"/>
              <a:gd name="connsiteX4" fmla="*/ 0 w 7920880"/>
              <a:gd name="connsiteY4" fmla="*/ 934803 h 251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0880" h="2518978">
                <a:moveTo>
                  <a:pt x="0" y="934803"/>
                </a:moveTo>
                <a:cubicBezTo>
                  <a:pt x="2700944" y="0"/>
                  <a:pt x="5304589" y="1434980"/>
                  <a:pt x="7920880" y="1675007"/>
                </a:cubicBezTo>
                <a:lnTo>
                  <a:pt x="7920880" y="2518978"/>
                </a:lnTo>
                <a:lnTo>
                  <a:pt x="0" y="2518978"/>
                </a:lnTo>
                <a:lnTo>
                  <a:pt x="0" y="934803"/>
                </a:lnTo>
                <a:close/>
              </a:path>
            </a:pathLst>
          </a:cu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7" name="Picture 6" descr="french-clipart-french-club-project-m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869160"/>
            <a:ext cx="1418796" cy="148849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5661248"/>
            <a:ext cx="7884368" cy="908720"/>
          </a:xfrm>
        </p:spPr>
        <p:txBody>
          <a:bodyPr>
            <a:normAutofit/>
          </a:bodyPr>
          <a:lstStyle/>
          <a:p>
            <a:r>
              <a:rPr lang="en-CA" sz="3600" b="1" dirty="0" err="1" smtClean="0">
                <a:solidFill>
                  <a:schemeClr val="bg1"/>
                </a:solidFill>
                <a:latin typeface="Arial Narrow" pitchFamily="34" charset="0"/>
              </a:rPr>
              <a:t>Imparfait</a:t>
            </a:r>
            <a:r>
              <a:rPr lang="en-CA" sz="3600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CA" sz="3600" b="1" dirty="0" err="1" smtClean="0">
                <a:solidFill>
                  <a:schemeClr val="bg1"/>
                </a:solidFill>
                <a:latin typeface="Arial Narrow" pitchFamily="34" charset="0"/>
              </a:rPr>
              <a:t>vs</a:t>
            </a:r>
            <a:r>
              <a:rPr lang="en-CA" sz="3600" b="1" dirty="0" smtClean="0">
                <a:solidFill>
                  <a:schemeClr val="bg1"/>
                </a:solidFill>
                <a:latin typeface="Arial Narrow" pitchFamily="34" charset="0"/>
              </a:rPr>
              <a:t> passé </a:t>
            </a:r>
            <a:r>
              <a:rPr lang="en-CA" sz="3600" b="1" dirty="0" err="1" smtClean="0">
                <a:solidFill>
                  <a:schemeClr val="bg1"/>
                </a:solidFill>
                <a:latin typeface="Arial Narrow" pitchFamily="34" charset="0"/>
              </a:rPr>
              <a:t>composé</a:t>
            </a:r>
            <a:endParaRPr lang="en-CA" sz="36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Avoir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z="32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Jean  ________ souvent des histoires drôles à raconter.</a:t>
            </a:r>
            <a:endParaRPr lang="en-CA" sz="3200" kern="1200" dirty="0" smtClean="0">
              <a:solidFill>
                <a:srgbClr val="0070C0"/>
              </a:solidFill>
              <a:latin typeface="Arial Narrow" pitchFamily="34" charset="0"/>
              <a:ea typeface="+mn-ea"/>
              <a:cs typeface="+mn-cs"/>
            </a:endParaRPr>
          </a:p>
          <a:p>
            <a:pPr lvl="1" rtl="0" eaLnBrk="1" latinLnBrk="0" hangingPunct="1"/>
            <a:r>
              <a:rPr lang="fr-FR" dirty="0" smtClean="0"/>
              <a:t>(</a:t>
            </a:r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a) avais</a:t>
            </a:r>
            <a:endParaRPr lang="en-CA" sz="2800" dirty="0" smtClean="0"/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(b) ai eu</a:t>
            </a:r>
            <a:endParaRPr lang="en-CA" dirty="0" smtClean="0"/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(c) avait</a:t>
            </a:r>
            <a:endParaRPr lang="en-CA" dirty="0" smtClean="0"/>
          </a:p>
          <a:p>
            <a:pPr lvl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(d) a eu</a:t>
            </a:r>
            <a:endParaRPr lang="fr-FR" dirty="0" smtClean="0"/>
          </a:p>
        </p:txBody>
      </p:sp>
      <p:pic>
        <p:nvPicPr>
          <p:cNvPr id="37890" name="Picture 2" descr="C:\Users\Julie\AppData\Local\Microsoft\Windows\Temporary Internet Files\Content.IE5\7TM58JT2\laugh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780928"/>
            <a:ext cx="2298551" cy="2405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Avoir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z="32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Jean  ________ souvent des histoires drôles à raconter.</a:t>
            </a:r>
            <a:endParaRPr lang="en-CA" sz="3200" kern="1200" dirty="0" smtClean="0">
              <a:solidFill>
                <a:srgbClr val="0070C0"/>
              </a:solidFill>
              <a:latin typeface="Arial Narrow" pitchFamily="34" charset="0"/>
              <a:ea typeface="+mn-ea"/>
              <a:cs typeface="+mn-cs"/>
            </a:endParaRPr>
          </a:p>
          <a:p>
            <a:pPr lvl="1" rtl="0" eaLnBrk="1" latinLnBrk="0" hangingPunct="1"/>
            <a:r>
              <a:rPr lang="fr-FR" dirty="0" smtClean="0"/>
              <a:t>(</a:t>
            </a:r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a) avais</a:t>
            </a:r>
            <a:endParaRPr lang="en-CA" sz="2800" dirty="0" smtClean="0"/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(b) ai eu</a:t>
            </a:r>
            <a:endParaRPr lang="en-CA" dirty="0" smtClean="0"/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(c) </a:t>
            </a:r>
            <a:r>
              <a:rPr lang="fr-FR" sz="2800" kern="1200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avait</a:t>
            </a:r>
            <a:endParaRPr lang="en-CA" dirty="0" smtClean="0">
              <a:solidFill>
                <a:srgbClr val="FF0000"/>
              </a:solidFill>
            </a:endParaRPr>
          </a:p>
          <a:p>
            <a:pPr lvl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(d) a eu</a:t>
            </a:r>
            <a:endParaRPr lang="fr-FR" dirty="0" smtClean="0"/>
          </a:p>
        </p:txBody>
      </p:sp>
      <p:pic>
        <p:nvPicPr>
          <p:cNvPr id="4" name="Picture 2" descr="C:\Users\Julie\AppData\Local\Microsoft\Windows\Temporary Internet Files\Content.IE5\7TM58JT2\laugh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780928"/>
            <a:ext cx="2298551" cy="2405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Verbes</a:t>
            </a:r>
            <a:r>
              <a:rPr lang="en-CA" baseline="0" dirty="0" smtClean="0"/>
              <a:t> en –</a:t>
            </a:r>
            <a:r>
              <a:rPr lang="en-CA" baseline="0" dirty="0" err="1" smtClean="0"/>
              <a:t>er</a:t>
            </a:r>
            <a:r>
              <a:rPr lang="en-CA" baseline="0" dirty="0" smtClean="0"/>
              <a:t> – </a:t>
            </a:r>
            <a:r>
              <a:rPr lang="en-CA" baseline="0" dirty="0" err="1" smtClean="0"/>
              <a:t>Imparfait</a:t>
            </a:r>
            <a:r>
              <a:rPr lang="en-CA" baseline="0" dirty="0" smtClean="0"/>
              <a:t> </a:t>
            </a:r>
            <a:r>
              <a:rPr lang="en-CA" baseline="0" dirty="0" err="1" smtClean="0"/>
              <a:t>ou</a:t>
            </a:r>
            <a:r>
              <a:rPr lang="en-CA" baseline="0" dirty="0" smtClean="0"/>
              <a:t> passé </a:t>
            </a:r>
            <a:r>
              <a:rPr lang="en-CA" baseline="0" dirty="0" err="1" smtClean="0"/>
              <a:t>composé</a:t>
            </a:r>
            <a:r>
              <a:rPr lang="en-CA" baseline="0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Autrefois, vous ________________ (aimer) écouter de la musique populaire.</a:t>
            </a:r>
          </a:p>
          <a:p>
            <a:pPr lvl="1"/>
            <a:r>
              <a:rPr lang="fr-FR" dirty="0" smtClean="0"/>
              <a:t>(a) avons aimé</a:t>
            </a:r>
          </a:p>
          <a:p>
            <a:pPr lvl="1"/>
            <a:r>
              <a:rPr lang="fr-FR" dirty="0" smtClean="0"/>
              <a:t>(b) aimions</a:t>
            </a:r>
          </a:p>
          <a:p>
            <a:pPr lvl="1"/>
            <a:r>
              <a:rPr lang="fr-FR" dirty="0" smtClean="0"/>
              <a:t>(c) avez aimé</a:t>
            </a:r>
          </a:p>
          <a:p>
            <a:pPr lvl="1"/>
            <a:r>
              <a:rPr lang="fr-FR" dirty="0" smtClean="0"/>
              <a:t>(d) aimiez</a:t>
            </a:r>
            <a:endParaRPr lang="en-CA" dirty="0"/>
          </a:p>
        </p:txBody>
      </p:sp>
      <p:pic>
        <p:nvPicPr>
          <p:cNvPr id="38915" name="Picture 3" descr="C:\Users\Julie\AppData\Local\Microsoft\Windows\Temporary Internet Files\Content.IE5\IR6D2U12\Musik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628800"/>
            <a:ext cx="385152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Verbes</a:t>
            </a:r>
            <a:r>
              <a:rPr lang="en-CA" baseline="0" dirty="0" smtClean="0"/>
              <a:t> en –</a:t>
            </a:r>
            <a:r>
              <a:rPr lang="en-CA" baseline="0" dirty="0" err="1" smtClean="0"/>
              <a:t>er</a:t>
            </a:r>
            <a:r>
              <a:rPr lang="en-CA" baseline="0" dirty="0" smtClean="0"/>
              <a:t> – </a:t>
            </a:r>
            <a:r>
              <a:rPr lang="en-CA" baseline="0" dirty="0" err="1" smtClean="0"/>
              <a:t>Imparfait</a:t>
            </a:r>
            <a:r>
              <a:rPr lang="en-CA" baseline="0" dirty="0" smtClean="0"/>
              <a:t> </a:t>
            </a:r>
            <a:r>
              <a:rPr lang="en-CA" baseline="0" dirty="0" err="1" smtClean="0"/>
              <a:t>ou</a:t>
            </a:r>
            <a:r>
              <a:rPr lang="en-CA" baseline="0" dirty="0" smtClean="0"/>
              <a:t> passé </a:t>
            </a:r>
            <a:r>
              <a:rPr lang="en-CA" baseline="0" dirty="0" err="1" smtClean="0"/>
              <a:t>composé</a:t>
            </a:r>
            <a:r>
              <a:rPr lang="en-CA" baseline="0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Autrefois, vous ________________ (aimer) écouter de la musique populaire.</a:t>
            </a:r>
          </a:p>
          <a:p>
            <a:pPr lvl="1"/>
            <a:r>
              <a:rPr lang="fr-FR" dirty="0" smtClean="0"/>
              <a:t>(a) avons aimé</a:t>
            </a:r>
          </a:p>
          <a:p>
            <a:pPr lvl="1"/>
            <a:r>
              <a:rPr lang="fr-FR" dirty="0" smtClean="0"/>
              <a:t>(b) aimions</a:t>
            </a:r>
          </a:p>
          <a:p>
            <a:pPr lvl="1"/>
            <a:r>
              <a:rPr lang="fr-FR" dirty="0" smtClean="0"/>
              <a:t>(c) avez aimé</a:t>
            </a:r>
          </a:p>
          <a:p>
            <a:pPr lvl="1"/>
            <a:r>
              <a:rPr lang="fr-FR" dirty="0" smtClean="0"/>
              <a:t>(d) </a:t>
            </a:r>
            <a:r>
              <a:rPr lang="fr-FR" dirty="0" smtClean="0">
                <a:solidFill>
                  <a:srgbClr val="FF0000"/>
                </a:solidFill>
              </a:rPr>
              <a:t>aimiez</a:t>
            </a:r>
          </a:p>
        </p:txBody>
      </p:sp>
      <p:pic>
        <p:nvPicPr>
          <p:cNvPr id="4" name="Picture 3" descr="C:\Users\Julie\AppData\Local\Microsoft\Windows\Temporary Internet Files\Content.IE5\IR6D2U12\Musik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628800"/>
            <a:ext cx="385152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Verbes</a:t>
            </a:r>
            <a:r>
              <a:rPr lang="en-CA" baseline="0" dirty="0" smtClean="0"/>
              <a:t> en –</a:t>
            </a:r>
            <a:r>
              <a:rPr lang="en-CA" baseline="0" dirty="0" err="1" smtClean="0"/>
              <a:t>er</a:t>
            </a:r>
            <a:r>
              <a:rPr lang="en-CA" baseline="0" dirty="0" smtClean="0"/>
              <a:t> – </a:t>
            </a:r>
            <a:r>
              <a:rPr lang="en-CA" baseline="0" dirty="0" err="1" smtClean="0"/>
              <a:t>Imparfait</a:t>
            </a:r>
            <a:r>
              <a:rPr lang="en-CA" baseline="0" dirty="0" smtClean="0"/>
              <a:t> </a:t>
            </a:r>
            <a:r>
              <a:rPr lang="en-CA" baseline="0" dirty="0" err="1" smtClean="0"/>
              <a:t>ou</a:t>
            </a:r>
            <a:r>
              <a:rPr lang="en-CA" baseline="0" dirty="0" smtClean="0"/>
              <a:t> passé </a:t>
            </a:r>
            <a:r>
              <a:rPr lang="en-CA" baseline="0" dirty="0" err="1" smtClean="0"/>
              <a:t>composé</a:t>
            </a:r>
            <a:r>
              <a:rPr lang="en-CA" baseline="0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On ________________ (manger) du bœuf à midi, avec des pommes de terres et des carottes.</a:t>
            </a:r>
          </a:p>
          <a:p>
            <a:pPr lvl="1"/>
            <a:r>
              <a:rPr lang="fr-FR" dirty="0" smtClean="0"/>
              <a:t>(a) ai mangé</a:t>
            </a:r>
          </a:p>
          <a:p>
            <a:pPr lvl="1"/>
            <a:r>
              <a:rPr lang="fr-FR" dirty="0" smtClean="0"/>
              <a:t>(b) mangeais</a:t>
            </a:r>
          </a:p>
          <a:p>
            <a:pPr lvl="1"/>
            <a:r>
              <a:rPr lang="fr-FR" dirty="0" smtClean="0"/>
              <a:t>(c) a mangé</a:t>
            </a:r>
          </a:p>
          <a:p>
            <a:pPr lvl="1"/>
            <a:r>
              <a:rPr lang="fr-FR" dirty="0" smtClean="0"/>
              <a:t>(d) mangeait</a:t>
            </a:r>
          </a:p>
        </p:txBody>
      </p:sp>
      <p:pic>
        <p:nvPicPr>
          <p:cNvPr id="39938" name="Picture 2" descr="C:\Users\Julie\AppData\Local\Microsoft\Windows\Temporary Internet Files\Content.IE5\IR6D2U12\360px-Steak-Silhouette.sv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924944"/>
            <a:ext cx="2774981" cy="1695822"/>
          </a:xfrm>
          <a:prstGeom prst="rect">
            <a:avLst/>
          </a:prstGeom>
          <a:noFill/>
        </p:spPr>
      </p:pic>
      <p:pic>
        <p:nvPicPr>
          <p:cNvPr id="39939" name="Picture 3" descr="C:\Users\Julie\AppData\Local\Microsoft\Windows\Temporary Internet Files\Content.IE5\7TM58JT2\Potato-11356-small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356992"/>
            <a:ext cx="1260120" cy="1029098"/>
          </a:xfrm>
          <a:prstGeom prst="rect">
            <a:avLst/>
          </a:prstGeom>
          <a:noFill/>
        </p:spPr>
      </p:pic>
      <p:pic>
        <p:nvPicPr>
          <p:cNvPr id="39940" name="Picture 4" descr="C:\Users\Julie\AppData\Local\Microsoft\Windows\Temporary Internet Files\Content.IE5\7TM58JT2\carrot_top__s_cutie_mark_by_rildraw-d3ln8k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04159">
            <a:off x="5173876" y="3443900"/>
            <a:ext cx="1952485" cy="2439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Verbes</a:t>
            </a:r>
            <a:r>
              <a:rPr lang="en-CA" baseline="0" dirty="0" smtClean="0"/>
              <a:t> en –</a:t>
            </a:r>
            <a:r>
              <a:rPr lang="en-CA" baseline="0" dirty="0" err="1" smtClean="0"/>
              <a:t>er</a:t>
            </a:r>
            <a:r>
              <a:rPr lang="en-CA" baseline="0" dirty="0" smtClean="0"/>
              <a:t> – </a:t>
            </a:r>
            <a:r>
              <a:rPr lang="en-CA" baseline="0" dirty="0" err="1" smtClean="0"/>
              <a:t>Imparfait</a:t>
            </a:r>
            <a:r>
              <a:rPr lang="en-CA" baseline="0" dirty="0" smtClean="0"/>
              <a:t> </a:t>
            </a:r>
            <a:r>
              <a:rPr lang="en-CA" baseline="0" dirty="0" err="1" smtClean="0"/>
              <a:t>ou</a:t>
            </a:r>
            <a:r>
              <a:rPr lang="en-CA" baseline="0" dirty="0" smtClean="0"/>
              <a:t> passé </a:t>
            </a:r>
            <a:r>
              <a:rPr lang="en-CA" baseline="0" dirty="0" err="1" smtClean="0"/>
              <a:t>composé</a:t>
            </a:r>
            <a:r>
              <a:rPr lang="en-CA" baseline="0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On ________________ (manger) du bœuf à midi, avec des pommes de terres et des carottes.</a:t>
            </a:r>
          </a:p>
          <a:p>
            <a:pPr lvl="1"/>
            <a:r>
              <a:rPr lang="fr-FR" dirty="0" smtClean="0"/>
              <a:t>(a) ai mangé</a:t>
            </a:r>
          </a:p>
          <a:p>
            <a:pPr lvl="1"/>
            <a:r>
              <a:rPr lang="fr-FR" dirty="0" smtClean="0"/>
              <a:t>(b) mangeais</a:t>
            </a:r>
          </a:p>
          <a:p>
            <a:pPr lvl="1"/>
            <a:r>
              <a:rPr lang="fr-FR" dirty="0" smtClean="0"/>
              <a:t>(c) </a:t>
            </a:r>
            <a:r>
              <a:rPr lang="fr-FR" dirty="0" smtClean="0">
                <a:solidFill>
                  <a:srgbClr val="FF0000"/>
                </a:solidFill>
              </a:rPr>
              <a:t>a mangé</a:t>
            </a:r>
          </a:p>
          <a:p>
            <a:pPr lvl="1"/>
            <a:r>
              <a:rPr lang="fr-FR" dirty="0" smtClean="0"/>
              <a:t>(d) mangeait</a:t>
            </a:r>
          </a:p>
        </p:txBody>
      </p:sp>
      <p:pic>
        <p:nvPicPr>
          <p:cNvPr id="4" name="Picture 2" descr="C:\Users\Julie\AppData\Local\Microsoft\Windows\Temporary Internet Files\Content.IE5\IR6D2U12\360px-Steak-Silhouette.sv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924944"/>
            <a:ext cx="2774981" cy="1695822"/>
          </a:xfrm>
          <a:prstGeom prst="rect">
            <a:avLst/>
          </a:prstGeom>
          <a:noFill/>
        </p:spPr>
      </p:pic>
      <p:pic>
        <p:nvPicPr>
          <p:cNvPr id="5" name="Picture 3" descr="C:\Users\Julie\AppData\Local\Microsoft\Windows\Temporary Internet Files\Content.IE5\7TM58JT2\Potato-11356-small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356992"/>
            <a:ext cx="1260120" cy="1029098"/>
          </a:xfrm>
          <a:prstGeom prst="rect">
            <a:avLst/>
          </a:prstGeom>
          <a:noFill/>
        </p:spPr>
      </p:pic>
      <p:pic>
        <p:nvPicPr>
          <p:cNvPr id="6" name="Picture 4" descr="C:\Users\Julie\AppData\Local\Microsoft\Windows\Temporary Internet Files\Content.IE5\7TM58JT2\carrot_top__s_cutie_mark_by_rildraw-d3ln8k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04159">
            <a:off x="5173876" y="3443900"/>
            <a:ext cx="1952485" cy="2439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Verbes</a:t>
            </a:r>
            <a:r>
              <a:rPr lang="en-CA" baseline="0" dirty="0" smtClean="0"/>
              <a:t> en –</a:t>
            </a:r>
            <a:r>
              <a:rPr lang="en-CA" baseline="0" dirty="0" err="1" smtClean="0"/>
              <a:t>er</a:t>
            </a:r>
            <a:r>
              <a:rPr lang="en-CA" baseline="0" dirty="0" smtClean="0"/>
              <a:t> – </a:t>
            </a:r>
            <a:r>
              <a:rPr lang="en-CA" baseline="0" dirty="0" err="1" smtClean="0"/>
              <a:t>Imparfait</a:t>
            </a:r>
            <a:r>
              <a:rPr lang="en-CA" baseline="0" dirty="0" smtClean="0"/>
              <a:t> </a:t>
            </a:r>
            <a:r>
              <a:rPr lang="en-CA" baseline="0" dirty="0" err="1" smtClean="0"/>
              <a:t>ou</a:t>
            </a:r>
            <a:r>
              <a:rPr lang="en-CA" baseline="0" dirty="0" smtClean="0"/>
              <a:t> passé </a:t>
            </a:r>
            <a:r>
              <a:rPr lang="en-CA" baseline="0" dirty="0" err="1" smtClean="0"/>
              <a:t>composé</a:t>
            </a:r>
            <a:r>
              <a:rPr lang="en-CA" baseline="0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Je ________________ (jouer) à un jeu vidéo après l’école.</a:t>
            </a:r>
          </a:p>
          <a:p>
            <a:pPr lvl="1"/>
            <a:r>
              <a:rPr lang="fr-FR" dirty="0" smtClean="0"/>
              <a:t>(a) ai joué</a:t>
            </a:r>
          </a:p>
          <a:p>
            <a:pPr lvl="1"/>
            <a:r>
              <a:rPr lang="fr-FR" dirty="0" smtClean="0"/>
              <a:t>(b) jouais</a:t>
            </a:r>
          </a:p>
          <a:p>
            <a:pPr lvl="1"/>
            <a:r>
              <a:rPr lang="fr-FR" dirty="0" smtClean="0"/>
              <a:t>(c) a joué</a:t>
            </a:r>
          </a:p>
          <a:p>
            <a:pPr lvl="1"/>
            <a:r>
              <a:rPr lang="fr-FR" dirty="0" smtClean="0"/>
              <a:t>(d) jouait</a:t>
            </a:r>
          </a:p>
        </p:txBody>
      </p:sp>
      <p:pic>
        <p:nvPicPr>
          <p:cNvPr id="40964" name="Picture 4" descr="C:\Users\Julie\AppData\Local\Microsoft\Windows\Temporary Internet Files\Content.IE5\PY90092R\5138256719_472e7b668a_z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348880"/>
            <a:ext cx="2859024" cy="3901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Verbes</a:t>
            </a:r>
            <a:r>
              <a:rPr lang="en-CA" baseline="0" dirty="0" smtClean="0"/>
              <a:t> en –</a:t>
            </a:r>
            <a:r>
              <a:rPr lang="en-CA" baseline="0" dirty="0" err="1" smtClean="0"/>
              <a:t>er</a:t>
            </a:r>
            <a:r>
              <a:rPr lang="en-CA" baseline="0" dirty="0" smtClean="0"/>
              <a:t> – </a:t>
            </a:r>
            <a:r>
              <a:rPr lang="en-CA" baseline="0" dirty="0" err="1" smtClean="0"/>
              <a:t>Imparfait</a:t>
            </a:r>
            <a:r>
              <a:rPr lang="en-CA" baseline="0" dirty="0" smtClean="0"/>
              <a:t> </a:t>
            </a:r>
            <a:r>
              <a:rPr lang="en-CA" baseline="0" dirty="0" err="1" smtClean="0"/>
              <a:t>ou</a:t>
            </a:r>
            <a:r>
              <a:rPr lang="en-CA" baseline="0" dirty="0" smtClean="0"/>
              <a:t> passé </a:t>
            </a:r>
            <a:r>
              <a:rPr lang="en-CA" baseline="0" dirty="0" err="1" smtClean="0"/>
              <a:t>composé</a:t>
            </a:r>
            <a:r>
              <a:rPr lang="en-CA" baseline="0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Je ________________ (jouer) à un jeu vidéo après l’école.</a:t>
            </a:r>
          </a:p>
          <a:p>
            <a:pPr lvl="1"/>
            <a:r>
              <a:rPr lang="fr-FR" dirty="0" smtClean="0"/>
              <a:t>(a) </a:t>
            </a:r>
            <a:r>
              <a:rPr lang="fr-FR" dirty="0" smtClean="0">
                <a:solidFill>
                  <a:srgbClr val="FF0000"/>
                </a:solidFill>
              </a:rPr>
              <a:t>ai joué</a:t>
            </a:r>
          </a:p>
          <a:p>
            <a:pPr lvl="1"/>
            <a:r>
              <a:rPr lang="fr-FR" dirty="0" smtClean="0"/>
              <a:t>(b) jouais</a:t>
            </a:r>
          </a:p>
          <a:p>
            <a:pPr lvl="1"/>
            <a:r>
              <a:rPr lang="fr-FR" dirty="0" smtClean="0"/>
              <a:t>(c) a joué</a:t>
            </a:r>
          </a:p>
          <a:p>
            <a:pPr lvl="1"/>
            <a:r>
              <a:rPr lang="fr-FR" dirty="0" smtClean="0"/>
              <a:t>(d) jouait</a:t>
            </a:r>
          </a:p>
        </p:txBody>
      </p:sp>
      <p:pic>
        <p:nvPicPr>
          <p:cNvPr id="4" name="Picture 4" descr="C:\Users\Julie\AppData\Local\Microsoft\Windows\Temporary Internet Files\Content.IE5\PY90092R\5138256719_472e7b668a_z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348880"/>
            <a:ext cx="2859024" cy="3901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Être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J’ ________ (être) en bonne santé pendant tout l'hiver.</a:t>
            </a:r>
          </a:p>
          <a:p>
            <a:pPr lvl="1"/>
            <a:r>
              <a:rPr lang="fr-FR" dirty="0" smtClean="0"/>
              <a:t>(a) </a:t>
            </a:r>
            <a:r>
              <a:rPr lang="fr-FR" smtClean="0"/>
              <a:t>ai été</a:t>
            </a:r>
            <a:endParaRPr lang="fr-FR" dirty="0" smtClean="0"/>
          </a:p>
          <a:p>
            <a:pPr lvl="1"/>
            <a:r>
              <a:rPr lang="fr-FR" dirty="0" smtClean="0"/>
              <a:t>(b</a:t>
            </a:r>
            <a:r>
              <a:rPr lang="fr-FR" smtClean="0"/>
              <a:t>) étais</a:t>
            </a:r>
            <a:endParaRPr lang="fr-FR" dirty="0" smtClean="0"/>
          </a:p>
          <a:p>
            <a:pPr lvl="1"/>
            <a:r>
              <a:rPr lang="fr-FR" dirty="0" smtClean="0"/>
              <a:t>(c) </a:t>
            </a:r>
            <a:r>
              <a:rPr lang="fr-FR" smtClean="0"/>
              <a:t>a été</a:t>
            </a:r>
            <a:r>
              <a:rPr lang="fr-FR" dirty="0" smtClean="0"/>
              <a:t>	</a:t>
            </a:r>
          </a:p>
          <a:p>
            <a:pPr lvl="1"/>
            <a:r>
              <a:rPr lang="fr-FR" dirty="0" smtClean="0"/>
              <a:t>(d</a:t>
            </a:r>
            <a:r>
              <a:rPr lang="fr-FR" smtClean="0"/>
              <a:t>) était</a:t>
            </a:r>
            <a:endParaRPr lang="en-US" sz="3200" kern="1200" dirty="0" smtClean="0">
              <a:solidFill>
                <a:srgbClr val="FF0000"/>
              </a:solidFill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33794" name="Picture 2" descr="C:\Users\Julie\AppData\Local\Microsoft\Windows\Temporary Internet Files\Content.IE5\WI24UE0D\healthy_hear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20888"/>
            <a:ext cx="3067050" cy="316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Être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J’ ________ (être) en bonne santé pendant tout l'hiver.</a:t>
            </a:r>
          </a:p>
          <a:p>
            <a:pPr lvl="1"/>
            <a:r>
              <a:rPr lang="fr-FR" dirty="0" smtClean="0"/>
              <a:t>(a) </a:t>
            </a:r>
            <a:r>
              <a:rPr lang="fr-FR" smtClean="0"/>
              <a:t>ai été</a:t>
            </a:r>
            <a:endParaRPr lang="fr-FR" dirty="0" smtClean="0"/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(b</a:t>
            </a:r>
            <a:r>
              <a:rPr lang="fr-FR" smtClean="0">
                <a:solidFill>
                  <a:srgbClr val="FF0000"/>
                </a:solidFill>
              </a:rPr>
              <a:t>) étais</a:t>
            </a:r>
            <a:endParaRPr lang="fr-FR" dirty="0" smtClean="0">
              <a:solidFill>
                <a:srgbClr val="FF0000"/>
              </a:solidFill>
            </a:endParaRPr>
          </a:p>
          <a:p>
            <a:pPr lvl="1"/>
            <a:r>
              <a:rPr lang="fr-FR" dirty="0" smtClean="0"/>
              <a:t>(c) </a:t>
            </a:r>
            <a:r>
              <a:rPr lang="fr-FR" smtClean="0"/>
              <a:t>a été</a:t>
            </a:r>
            <a:r>
              <a:rPr lang="fr-FR" dirty="0" smtClean="0"/>
              <a:t>	</a:t>
            </a:r>
          </a:p>
          <a:p>
            <a:pPr lvl="1"/>
            <a:r>
              <a:rPr lang="fr-FR" dirty="0" smtClean="0"/>
              <a:t>(d</a:t>
            </a:r>
            <a:r>
              <a:rPr lang="fr-FR" smtClean="0"/>
              <a:t>) était</a:t>
            </a:r>
            <a:endParaRPr lang="fr-FR" dirty="0" smtClean="0"/>
          </a:p>
        </p:txBody>
      </p:sp>
      <p:pic>
        <p:nvPicPr>
          <p:cNvPr id="4" name="Picture 2" descr="C:\Users\Julie\AppData\Local\Microsoft\Windows\Temporary Internet Files\Content.IE5\WI24UE0D\healthy_hear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20888"/>
            <a:ext cx="3067050" cy="316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Être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Tu  ________________ (être) en retard au travail tous les jours.</a:t>
            </a:r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(a) </a:t>
            </a:r>
            <a:r>
              <a:rPr lang="fr-FR" sz="2800" kern="120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as été</a:t>
            </a:r>
            <a:endParaRPr lang="en-CA" sz="2800" dirty="0" smtClean="0"/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(b</a:t>
            </a:r>
            <a:r>
              <a:rPr lang="fr-FR" sz="2800" kern="120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) étais</a:t>
            </a:r>
            <a:endParaRPr lang="en-CA" dirty="0" smtClean="0"/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(c) </a:t>
            </a:r>
            <a:r>
              <a:rPr lang="fr-FR" sz="2800" kern="120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avez été</a:t>
            </a:r>
            <a:endParaRPr lang="en-CA" dirty="0" smtClean="0"/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(d</a:t>
            </a:r>
            <a:r>
              <a:rPr lang="fr-FR" sz="2800" kern="120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) étiez</a:t>
            </a:r>
            <a:endParaRPr lang="en-CA" sz="2800" kern="1200" dirty="0" smtClean="0">
              <a:solidFill>
                <a:srgbClr val="0070C0"/>
              </a:solidFill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35843" name="Picture 3" descr="C:\Users\Julie\AppData\Local\Microsoft\Windows\Temporary Internet Files\Content.IE5\PY90092R\worker_running_late_for_the_office_0521-1012-0921-2451_SMU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204864"/>
            <a:ext cx="36322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Être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Tu  ________________ (être) en retard au travail tous les jours.</a:t>
            </a:r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(a) </a:t>
            </a:r>
            <a:r>
              <a:rPr lang="fr-FR" sz="2800" kern="120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as été</a:t>
            </a:r>
            <a:endParaRPr lang="en-CA" sz="2800" dirty="0" smtClean="0"/>
          </a:p>
          <a:p>
            <a:pPr lvl="1" rtl="0" eaLnBrk="1" latinLnBrk="0" hangingPunct="1"/>
            <a:r>
              <a:rPr lang="fr-FR" sz="2800" kern="1200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(b</a:t>
            </a:r>
            <a:r>
              <a:rPr lang="fr-FR" sz="2800" kern="120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) étais</a:t>
            </a:r>
            <a:endParaRPr lang="en-CA" dirty="0" smtClean="0">
              <a:solidFill>
                <a:srgbClr val="FF0000"/>
              </a:solidFill>
            </a:endParaRPr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(c) </a:t>
            </a:r>
            <a:r>
              <a:rPr lang="fr-FR" sz="2800" kern="120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avez été</a:t>
            </a:r>
            <a:endParaRPr lang="en-CA" dirty="0" smtClean="0"/>
          </a:p>
          <a:p>
            <a:pPr lvl="1" rtl="0" eaLnBrk="1" latinLnBrk="0" hangingPunct="1"/>
            <a:r>
              <a:rPr lang="fr-FR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(d</a:t>
            </a:r>
            <a:r>
              <a:rPr lang="fr-FR" sz="2800" kern="120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) étiez</a:t>
            </a:r>
            <a:endParaRPr lang="en-CA" sz="2800" kern="1200" dirty="0" smtClean="0">
              <a:solidFill>
                <a:srgbClr val="0070C0"/>
              </a:solidFill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4" name="Picture 3" descr="C:\Users\Julie\AppData\Local\Microsoft\Windows\Temporary Internet Files\Content.IE5\PY90092R\worker_running_late_for_the_office_0521-1012-0921-2451_SMU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204864"/>
            <a:ext cx="36322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Avoir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mon anniversaire, j' ________________ (avoir) de beaux cadeaux et le téléphone dont je rêvais !</a:t>
            </a:r>
          </a:p>
          <a:p>
            <a:pPr lvl="1"/>
            <a:r>
              <a:rPr lang="fr-FR" dirty="0" smtClean="0"/>
              <a:t>(a) avais</a:t>
            </a:r>
          </a:p>
          <a:p>
            <a:pPr lvl="1"/>
            <a:r>
              <a:rPr lang="fr-FR" dirty="0" smtClean="0"/>
              <a:t>(b) ai eu</a:t>
            </a:r>
          </a:p>
          <a:p>
            <a:pPr lvl="1"/>
            <a:r>
              <a:rPr lang="fr-FR" dirty="0" smtClean="0"/>
              <a:t>(c) avait</a:t>
            </a:r>
          </a:p>
          <a:p>
            <a:pPr lvl="1"/>
            <a:r>
              <a:rPr lang="fr-FR" dirty="0" smtClean="0"/>
              <a:t>(d) a eu</a:t>
            </a:r>
          </a:p>
        </p:txBody>
      </p:sp>
      <p:pic>
        <p:nvPicPr>
          <p:cNvPr id="36866" name="Picture 2" descr="C:\Users\Julie\AppData\Local\Microsoft\Windows\Temporary Internet Files\Content.IE5\IR6D2U12\cadeau-d-anniversaire-faites-votre-choix-sur-le-net-id13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212976"/>
            <a:ext cx="3521968" cy="2262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Avoir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mon anniversaire, j' ________________ (avoir) de beaux cadeaux et le téléphone dont je rêvais !</a:t>
            </a:r>
          </a:p>
          <a:p>
            <a:pPr lvl="1"/>
            <a:r>
              <a:rPr lang="fr-FR" dirty="0" smtClean="0"/>
              <a:t>(a) avais</a:t>
            </a:r>
          </a:p>
          <a:p>
            <a:pPr lvl="1"/>
            <a:r>
              <a:rPr lang="fr-FR" dirty="0" smtClean="0"/>
              <a:t>(b) </a:t>
            </a:r>
            <a:r>
              <a:rPr lang="fr-FR" dirty="0" smtClean="0">
                <a:solidFill>
                  <a:srgbClr val="FF0000"/>
                </a:solidFill>
              </a:rPr>
              <a:t>ai eu</a:t>
            </a:r>
          </a:p>
          <a:p>
            <a:pPr lvl="1"/>
            <a:r>
              <a:rPr lang="fr-FR" dirty="0" smtClean="0"/>
              <a:t>(c) avait</a:t>
            </a:r>
          </a:p>
          <a:p>
            <a:pPr lvl="1"/>
            <a:r>
              <a:rPr lang="fr-FR" dirty="0" smtClean="0"/>
              <a:t>(d) a eu</a:t>
            </a:r>
          </a:p>
        </p:txBody>
      </p:sp>
      <p:pic>
        <p:nvPicPr>
          <p:cNvPr id="4" name="Picture 2" descr="C:\Users\Julie\AppData\Local\Microsoft\Windows\Temporary Internet Files\Content.IE5\IR6D2U12\cadeau-d-anniversaire-faites-votre-choix-sur-le-net-id13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212976"/>
            <a:ext cx="3521968" cy="2262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Avoir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Nous ________________ (avoir) la chance de ne pas la connaître.</a:t>
            </a:r>
          </a:p>
          <a:p>
            <a:pPr lvl="1"/>
            <a:r>
              <a:rPr lang="fr-FR" dirty="0" smtClean="0"/>
              <a:t>(a) avions</a:t>
            </a:r>
          </a:p>
          <a:p>
            <a:pPr lvl="1"/>
            <a:r>
              <a:rPr lang="fr-FR" dirty="0" smtClean="0"/>
              <a:t>(b) avons eu</a:t>
            </a:r>
          </a:p>
          <a:p>
            <a:pPr lvl="1"/>
            <a:r>
              <a:rPr lang="fr-FR" dirty="0" smtClean="0"/>
              <a:t>(c) aviez</a:t>
            </a:r>
          </a:p>
          <a:p>
            <a:pPr lvl="1"/>
            <a:r>
              <a:rPr lang="fr-FR" dirty="0" smtClean="0"/>
              <a:t>(d) avez eu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Avoir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–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Imparfait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ou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 passé </a:t>
            </a:r>
            <a:r>
              <a:rPr lang="en-CA" sz="4400" b="1" kern="1200" dirty="0" err="1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composé</a:t>
            </a:r>
            <a:r>
              <a:rPr lang="en-CA" sz="4400" b="1" kern="1200" dirty="0" smtClean="0">
                <a:solidFill>
                  <a:srgbClr val="0070C0"/>
                </a:solidFill>
                <a:latin typeface="Arial Narrow" pitchFamily="34" charset="0"/>
                <a:ea typeface="+mj-ea"/>
                <a:cs typeface="+mj-cs"/>
              </a:rPr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Nous ________________ (avoir) la chance de ne pas la connaître.</a:t>
            </a:r>
          </a:p>
          <a:p>
            <a:pPr lvl="1"/>
            <a:r>
              <a:rPr lang="fr-FR" dirty="0" smtClean="0"/>
              <a:t>(a) avions</a:t>
            </a:r>
          </a:p>
          <a:p>
            <a:pPr lvl="1"/>
            <a:r>
              <a:rPr lang="fr-FR" dirty="0" smtClean="0"/>
              <a:t>(b) </a:t>
            </a:r>
            <a:r>
              <a:rPr lang="fr-FR" dirty="0" smtClean="0">
                <a:solidFill>
                  <a:srgbClr val="FF0000"/>
                </a:solidFill>
              </a:rPr>
              <a:t>avons eu</a:t>
            </a:r>
          </a:p>
          <a:p>
            <a:pPr lvl="1"/>
            <a:r>
              <a:rPr lang="fr-FR" dirty="0" smtClean="0"/>
              <a:t>(c) aviez</a:t>
            </a:r>
          </a:p>
          <a:p>
            <a:pPr lvl="1"/>
            <a:r>
              <a:rPr lang="fr-FR" dirty="0" smtClean="0"/>
              <a:t>(d) avez eu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3141</TotalTime>
  <Words>638</Words>
  <Application>Microsoft Macintosh PowerPoint</Application>
  <PresentationFormat>On-screen Show (4:3)</PresentationFormat>
  <Paragraphs>97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Arial Narrow</vt:lpstr>
      <vt:lpstr>Calibri</vt:lpstr>
      <vt:lpstr>Office Theme</vt:lpstr>
      <vt:lpstr>PowerPoint Presentation</vt:lpstr>
      <vt:lpstr>Être – Imparfait ou passé composé?</vt:lpstr>
      <vt:lpstr>Être – Imparfait ou passé composé?</vt:lpstr>
      <vt:lpstr>Être – Imparfait ou passé composé?</vt:lpstr>
      <vt:lpstr>Être – Imparfait ou passé composé?</vt:lpstr>
      <vt:lpstr>Avoir – Imparfait ou passé composé?</vt:lpstr>
      <vt:lpstr>Avoir – Imparfait ou passé composé?</vt:lpstr>
      <vt:lpstr>Avoir – Imparfait ou passé composé?</vt:lpstr>
      <vt:lpstr>Avoir – Imparfait ou passé composé?</vt:lpstr>
      <vt:lpstr>Avoir – Imparfait ou passé composé?</vt:lpstr>
      <vt:lpstr>Avoir – Imparfait ou passé composé?</vt:lpstr>
      <vt:lpstr>Verbes en –er – Imparfait ou passé composé?</vt:lpstr>
      <vt:lpstr>Verbes en –er – Imparfait ou passé composé?</vt:lpstr>
      <vt:lpstr>Verbes en –er – Imparfait ou passé composé?</vt:lpstr>
      <vt:lpstr>Verbes en –er – Imparfait ou passé composé?</vt:lpstr>
      <vt:lpstr>Verbes en –er – Imparfait ou passé composé?</vt:lpstr>
      <vt:lpstr>Verbes en –er – Imparfait ou passé composé?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Dsadasda</dc:title>
  <dc:creator>Julie</dc:creator>
  <cp:lastModifiedBy>Kristen Valente</cp:lastModifiedBy>
  <cp:revision>34</cp:revision>
  <dcterms:created xsi:type="dcterms:W3CDTF">2016-05-20T12:49:05Z</dcterms:created>
  <dcterms:modified xsi:type="dcterms:W3CDTF">2018-01-08T18:49:18Z</dcterms:modified>
</cp:coreProperties>
</file>